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07" r:id="rId5"/>
    <p:sldId id="308" r:id="rId6"/>
    <p:sldId id="309" r:id="rId7"/>
    <p:sldId id="311" r:id="rId8"/>
    <p:sldId id="312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4" descr="Lam Research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277990"/>
            <a:ext cx="5256584" cy="17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8684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Concept of  Schema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Job Roles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BF8594-F608-40F5-B838-914041506303}"/>
              </a:ext>
            </a:extLst>
          </p:cNvPr>
          <p:cNvSpPr txBox="1"/>
          <p:nvPr/>
        </p:nvSpPr>
        <p:spPr>
          <a:xfrm>
            <a:off x="163528" y="1026089"/>
            <a:ext cx="3467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Install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Decide Which computer to install and how to connect to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DB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System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DB Monitoring and Restore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F81C328-1F86-4402-9114-129077204F3D}"/>
              </a:ext>
            </a:extLst>
          </p:cNvPr>
          <p:cNvSpPr txBox="1"/>
          <p:nvPr/>
        </p:nvSpPr>
        <p:spPr>
          <a:xfrm>
            <a:off x="3631223" y="977031"/>
            <a:ext cx="39829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Move data from one DB system to another DB system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Reporting on HANA using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HANA Developer (Native)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your co. there is NO ABAP system just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Native HANA Apps using HDI, Containers, Java, NodeJS, XSJS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XSODATA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HANA CDS .hdbcds, hdbdd,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9A58BF-848E-4D11-915A-99EA7436BB45}"/>
              </a:ext>
            </a:extLst>
          </p:cNvPr>
          <p:cNvSpPr txBox="1"/>
          <p:nvPr/>
        </p:nvSpPr>
        <p:spPr>
          <a:xfrm>
            <a:off x="7935966" y="832470"/>
            <a:ext cx="4256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ABAP on HANA Developer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After we move to HANA DB will my custom code work as before.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Once the move is complete, can we analyze programs which are taking more time then expected.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you optimize them as you mentioned HANA Is faster, parallel processing..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Leverage full power of code to data paradigm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If we tomorrow move to S/4HANA, will my code work?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Hey! I attended teched last year, they were yelling CDS view.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How can we leverage SAP’s ABAP stack to build HANA optimized apps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I use latest SAP Fiori UX to build ABAP app on S/4HANA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past we had Bex, Info, DSO in BW with S/4HANA, I don’t have separate BW system, how can we do same on S/4HANA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="" xmlns:a16="http://schemas.microsoft.com/office/drawing/2014/main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4005917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571343" y="836712"/>
            <a:ext cx="9962961" cy="5836126"/>
            <a:chOff x="3053187" y="494018"/>
            <a:chExt cx="5204114" cy="5943295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TextBox 135">
              <a:extLst>
                <a:ext uri="{FF2B5EF4-FFF2-40B4-BE49-F238E27FC236}">
                  <a16:creationId xmlns=""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=""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=""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=""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=""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=""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=""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=""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=""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=""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=""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=""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=""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=""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=""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=""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=""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=""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=""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=""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=""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=""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=""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=""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=""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=""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=""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=""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=""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=""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=""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=""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=""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=""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=""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=""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=""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=""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=""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6" name="TextBox 180">
              <a:extLst>
                <a:ext uri="{FF2B5EF4-FFF2-40B4-BE49-F238E27FC236}">
                  <a16:creationId xmlns=""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=""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</a:t>
              </a:r>
              <a:r>
                <a:rPr lang="en-US" sz="1600" dirty="0" smtClean="0"/>
                <a:t>Eclipse </a:t>
              </a:r>
              <a:r>
                <a:rPr lang="en-US" sz="1600" dirty="0" smtClean="0">
                  <a:hlinkClick r:id="rId7"/>
                </a:rPr>
                <a:t>2021-06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=""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=""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=""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=""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=""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8" y="2852936"/>
            <a:ext cx="2152823" cy="171029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sz="2000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  <p:sp>
        <p:nvSpPr>
          <p:cNvPr id="9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261764" y="893033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FREE and open source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 + T – Base classes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ABAP Profiles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Quick fix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completion Ctrl+Space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templates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Increases developer efficiency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system meets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80292" y="843677"/>
            <a:ext cx="11374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SAP Fiori dla SAP S4HA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4" b="21519"/>
          <a:stretch/>
        </p:blipFill>
        <p:spPr bwMode="auto">
          <a:xfrm>
            <a:off x="641446" y="3442954"/>
            <a:ext cx="6245054" cy="31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Design Time Object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405380" y="921494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object</a:t>
            </a:r>
            <a:r>
              <a:rPr lang="en-US" sz="1800" dirty="0">
                <a:solidFill>
                  <a:schemeClr val="bg1"/>
                </a:solidFill>
              </a:rPr>
              <a:t> can be project, package, schema, procedure, data models, etc. All the development </a:t>
            </a:r>
            <a:r>
              <a:rPr lang="en-US" sz="1800" b="1" dirty="0">
                <a:solidFill>
                  <a:schemeClr val="bg1"/>
                </a:solidFill>
              </a:rPr>
              <a:t>objects</a:t>
            </a:r>
            <a:r>
              <a:rPr lang="en-US" sz="1800" dirty="0">
                <a:solidFill>
                  <a:schemeClr val="bg1"/>
                </a:solidFill>
              </a:rPr>
              <a:t> built into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are stored in a system called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is a storage system. The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</a:t>
            </a:r>
            <a:r>
              <a:rPr lang="en-US" sz="1800" dirty="0">
                <a:solidFill>
                  <a:schemeClr val="bg1"/>
                </a:solidFill>
              </a:rPr>
              <a:t> environment's central component is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stores and manages all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 objects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212" y="1843296"/>
            <a:ext cx="11499520" cy="4632801"/>
            <a:chOff x="481212" y="1843295"/>
            <a:chExt cx="11566650" cy="4754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876F993A-1FA4-4FD4-92D7-5D21AC89FD2E}"/>
                </a:ext>
              </a:extLst>
            </p:cNvPr>
            <p:cNvSpPr/>
            <p:nvPr/>
          </p:nvSpPr>
          <p:spPr>
            <a:xfrm>
              <a:off x="481212" y="4900437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41F2081-024B-40DD-9D5E-3A20E7821AD6}"/>
                </a:ext>
              </a:extLst>
            </p:cNvPr>
            <p:cNvSpPr/>
            <p:nvPr/>
          </p:nvSpPr>
          <p:spPr>
            <a:xfrm>
              <a:off x="4700679" y="4900436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BE562CB-2E5B-44A4-9F8E-8834F2E2B2A8}"/>
                </a:ext>
              </a:extLst>
            </p:cNvPr>
            <p:cNvSpPr/>
            <p:nvPr/>
          </p:nvSpPr>
          <p:spPr>
            <a:xfrm>
              <a:off x="8832528" y="4900435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4" name="Rectangle: Folded Corner 3">
              <a:extLst>
                <a:ext uri="{FF2B5EF4-FFF2-40B4-BE49-F238E27FC236}">
                  <a16:creationId xmlns:a16="http://schemas.microsoft.com/office/drawing/2014/main" xmlns="" id="{B766D7AF-FBD9-425E-8401-6CC8D8DA2599}"/>
                </a:ext>
              </a:extLst>
            </p:cNvPr>
            <p:cNvSpPr/>
            <p:nvPr/>
          </p:nvSpPr>
          <p:spPr>
            <a:xfrm>
              <a:off x="776379" y="1843295"/>
              <a:ext cx="1424354" cy="1660110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Design time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xmlns="" id="{6C445490-3ADB-4B1B-852B-20E3394A9CC1}"/>
                </a:ext>
              </a:extLst>
            </p:cNvPr>
            <p:cNvSpPr/>
            <p:nvPr/>
          </p:nvSpPr>
          <p:spPr>
            <a:xfrm>
              <a:off x="688456" y="386188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15A89EB5-11AA-472D-88DB-A7606E6DFF2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88556" y="3503405"/>
              <a:ext cx="0" cy="358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161B9A2D-390C-4948-8B0B-654D71D03644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1474743" y="4336670"/>
              <a:ext cx="13813" cy="56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A4847299-2B3E-45EE-997B-F8DBD46C728E}"/>
                </a:ext>
              </a:extLst>
            </p:cNvPr>
            <p:cNvSpPr txBox="1"/>
            <p:nvPr/>
          </p:nvSpPr>
          <p:spPr>
            <a:xfrm>
              <a:off x="1488556" y="4316157"/>
              <a:ext cx="1987061" cy="53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ALTER TABLE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B7A0F85-91BA-4A2E-9ACF-7CAC4A3DB14E}"/>
                </a:ext>
              </a:extLst>
            </p:cNvPr>
            <p:cNvSpPr/>
            <p:nvPr/>
          </p:nvSpPr>
          <p:spPr>
            <a:xfrm>
              <a:off x="1663069" y="4964111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20" name="Arrow: Right 17">
              <a:extLst>
                <a:ext uri="{FF2B5EF4-FFF2-40B4-BE49-F238E27FC236}">
                  <a16:creationId xmlns:a16="http://schemas.microsoft.com/office/drawing/2014/main" xmlns="" id="{8345A64E-ACB0-40B5-8953-811F6F9CFD9F}"/>
                </a:ext>
              </a:extLst>
            </p:cNvPr>
            <p:cNvSpPr/>
            <p:nvPr/>
          </p:nvSpPr>
          <p:spPr>
            <a:xfrm>
              <a:off x="2436264" y="2067989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:a16="http://schemas.microsoft.com/office/drawing/2014/main" xmlns="" id="{17A6F341-91C0-4870-B1B8-A8A4799368C1}"/>
                </a:ext>
              </a:extLst>
            </p:cNvPr>
            <p:cNvSpPr/>
            <p:nvPr/>
          </p:nvSpPr>
          <p:spPr>
            <a:xfrm>
              <a:off x="5015356" y="1880336"/>
              <a:ext cx="1424354" cy="1526374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405DE02A-2B60-41EC-99E8-828D0A3FB359}"/>
                </a:ext>
              </a:extLst>
            </p:cNvPr>
            <p:cNvSpPr/>
            <p:nvPr/>
          </p:nvSpPr>
          <p:spPr>
            <a:xfrm>
              <a:off x="4927433" y="391290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88B35690-963E-4F40-83EC-59C5B3F114D2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5727533" y="3406710"/>
              <a:ext cx="0" cy="506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5B85ACF3-E2E3-4BC5-9827-7485F686B45E}"/>
                </a:ext>
              </a:extLst>
            </p:cNvPr>
            <p:cNvCxnSpPr/>
            <p:nvPr/>
          </p:nvCxnSpPr>
          <p:spPr>
            <a:xfrm flipH="1">
              <a:off x="5694210" y="4221445"/>
              <a:ext cx="33323" cy="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CBE9E48E-BD01-4CC2-8BED-13E21C6D3E4B}"/>
                </a:ext>
              </a:extLst>
            </p:cNvPr>
            <p:cNvSpPr/>
            <p:nvPr/>
          </p:nvSpPr>
          <p:spPr>
            <a:xfrm>
              <a:off x="6033909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2FE319A5-0A19-4B95-93BA-79D7DEF5A789}"/>
                </a:ext>
              </a:extLst>
            </p:cNvPr>
            <p:cNvSpPr/>
            <p:nvPr/>
          </p:nvSpPr>
          <p:spPr>
            <a:xfrm>
              <a:off x="10089908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1" name="Rectangle: Folded Corner 28">
              <a:extLst>
                <a:ext uri="{FF2B5EF4-FFF2-40B4-BE49-F238E27FC236}">
                  <a16:creationId xmlns:a16="http://schemas.microsoft.com/office/drawing/2014/main" xmlns="" id="{FC3B8E0E-C235-466A-AD3C-3D1082A88501}"/>
                </a:ext>
              </a:extLst>
            </p:cNvPr>
            <p:cNvSpPr/>
            <p:nvPr/>
          </p:nvSpPr>
          <p:spPr>
            <a:xfrm>
              <a:off x="9113881" y="1848516"/>
              <a:ext cx="1424354" cy="1461205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File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:a16="http://schemas.microsoft.com/office/drawing/2014/main" xmlns="" id="{D9EB02AF-2CD9-4B29-B136-66DF658B46E8}"/>
                </a:ext>
              </a:extLst>
            </p:cNvPr>
            <p:cNvSpPr/>
            <p:nvPr/>
          </p:nvSpPr>
          <p:spPr>
            <a:xfrm>
              <a:off x="9025958" y="3897189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E047351A-669D-4C00-BFE1-40405DED3B30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9826058" y="3309721"/>
              <a:ext cx="0" cy="587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5468EC58-E608-4ED7-AD71-FDA5469BD641}"/>
                </a:ext>
              </a:extLst>
            </p:cNvPr>
            <p:cNvCxnSpPr>
              <a:stCxn id="32" idx="2"/>
              <a:endCxn id="13" idx="0"/>
            </p:cNvCxnSpPr>
            <p:nvPr/>
          </p:nvCxnSpPr>
          <p:spPr>
            <a:xfrm>
              <a:off x="9826058" y="4371973"/>
              <a:ext cx="1" cy="528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xmlns="" id="{9E2F4E4D-E9D8-44B9-88AA-CEBC7BAB9016}"/>
                </a:ext>
              </a:extLst>
            </p:cNvPr>
            <p:cNvSpPr/>
            <p:nvPr/>
          </p:nvSpPr>
          <p:spPr>
            <a:xfrm>
              <a:off x="6591113" y="2059315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32C01A33-091A-4AF4-89FD-C5A737ABBE55}"/>
                </a:ext>
              </a:extLst>
            </p:cNvPr>
            <p:cNvSpPr/>
            <p:nvPr/>
          </p:nvSpPr>
          <p:spPr>
            <a:xfrm>
              <a:off x="2846341" y="591604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Arrow: Down 45">
              <a:extLst>
                <a:ext uri="{FF2B5EF4-FFF2-40B4-BE49-F238E27FC236}">
                  <a16:creationId xmlns:a16="http://schemas.microsoft.com/office/drawing/2014/main" xmlns="" id="{C2B97D1D-6EFF-4E01-9F33-3136166D2917}"/>
                </a:ext>
              </a:extLst>
            </p:cNvPr>
            <p:cNvSpPr/>
            <p:nvPr/>
          </p:nvSpPr>
          <p:spPr>
            <a:xfrm rot="20132785">
              <a:off x="2622137" y="545763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row: Down 48">
              <a:extLst>
                <a:ext uri="{FF2B5EF4-FFF2-40B4-BE49-F238E27FC236}">
                  <a16:creationId xmlns:a16="http://schemas.microsoft.com/office/drawing/2014/main" xmlns="" id="{10E952D4-C254-48A6-B2FA-5A8AEBBED1DE}"/>
                </a:ext>
              </a:extLst>
            </p:cNvPr>
            <p:cNvSpPr/>
            <p:nvPr/>
          </p:nvSpPr>
          <p:spPr>
            <a:xfrm rot="8707261">
              <a:off x="2298828" y="552690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758A7B1A-85DA-404D-B2EE-DB27FA07DAD1}"/>
                </a:ext>
              </a:extLst>
            </p:cNvPr>
            <p:cNvSpPr/>
            <p:nvPr/>
          </p:nvSpPr>
          <p:spPr>
            <a:xfrm>
              <a:off x="7229389" y="5786016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row: Down 50">
              <a:extLst>
                <a:ext uri="{FF2B5EF4-FFF2-40B4-BE49-F238E27FC236}">
                  <a16:creationId xmlns:a16="http://schemas.microsoft.com/office/drawing/2014/main" xmlns="" id="{2D04E61C-013C-4BF0-A91D-B17CE59DFB38}"/>
                </a:ext>
              </a:extLst>
            </p:cNvPr>
            <p:cNvSpPr/>
            <p:nvPr/>
          </p:nvSpPr>
          <p:spPr>
            <a:xfrm rot="20132785">
              <a:off x="7005185" y="5327605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Arrow: Down 51">
              <a:extLst>
                <a:ext uri="{FF2B5EF4-FFF2-40B4-BE49-F238E27FC236}">
                  <a16:creationId xmlns:a16="http://schemas.microsoft.com/office/drawing/2014/main" xmlns="" id="{3C7DDFC4-FE0D-4DD3-9939-BB7CA54BA585}"/>
                </a:ext>
              </a:extLst>
            </p:cNvPr>
            <p:cNvSpPr/>
            <p:nvPr/>
          </p:nvSpPr>
          <p:spPr>
            <a:xfrm rot="8707261">
              <a:off x="6681876" y="548000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50D6CD89-A22B-4F19-AAA7-333858B711C4}"/>
                </a:ext>
              </a:extLst>
            </p:cNvPr>
            <p:cNvSpPr/>
            <p:nvPr/>
          </p:nvSpPr>
          <p:spPr>
            <a:xfrm>
              <a:off x="11049308" y="597998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Arrow: Down 53">
              <a:extLst>
                <a:ext uri="{FF2B5EF4-FFF2-40B4-BE49-F238E27FC236}">
                  <a16:creationId xmlns:a16="http://schemas.microsoft.com/office/drawing/2014/main" xmlns="" id="{C5D4BC9F-F8C9-45BB-9F21-4D979506644A}"/>
                </a:ext>
              </a:extLst>
            </p:cNvPr>
            <p:cNvSpPr/>
            <p:nvPr/>
          </p:nvSpPr>
          <p:spPr>
            <a:xfrm rot="20132785">
              <a:off x="10978340" y="5391381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Arrow: Down 54">
              <a:extLst>
                <a:ext uri="{FF2B5EF4-FFF2-40B4-BE49-F238E27FC236}">
                  <a16:creationId xmlns:a16="http://schemas.microsoft.com/office/drawing/2014/main" xmlns="" id="{D8F608F9-DE72-4CDD-900C-EF682150ABCA}"/>
                </a:ext>
              </a:extLst>
            </p:cNvPr>
            <p:cNvSpPr/>
            <p:nvPr/>
          </p:nvSpPr>
          <p:spPr>
            <a:xfrm rot="8707261">
              <a:off x="10625209" y="546656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7121CDA9-9E77-43DB-9B5C-CDA15AD7CBAD}"/>
                </a:ext>
              </a:extLst>
            </p:cNvPr>
            <p:cNvSpPr txBox="1"/>
            <p:nvPr/>
          </p:nvSpPr>
          <p:spPr>
            <a:xfrm>
              <a:off x="2622280" y="4629439"/>
              <a:ext cx="1475666" cy="31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Runtime Object</a:t>
              </a:r>
            </a:p>
          </p:txBody>
        </p:sp>
      </p:grp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Schema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448106" y="90872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 Schema is a Runtime object, which is MANDATORY. It’s a compartment of all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an ABAP system talks to HANA, it will </a:t>
            </a:r>
            <a:r>
              <a:rPr lang="en-US" sz="1800" b="1" u="sng" dirty="0">
                <a:solidFill>
                  <a:schemeClr val="bg1"/>
                </a:solidFill>
                <a:latin typeface="Calibri"/>
              </a:rPr>
              <a:t>always and always and always and always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10+ Schema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3523826"/>
            <a:ext cx="4650867" cy="30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9992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9292</TotalTime>
  <Words>929</Words>
  <Application>Microsoft Office PowerPoint</Application>
  <PresentationFormat>Custom</PresentationFormat>
  <Paragraphs>181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Bold</vt:lpstr>
      <vt:lpstr>Calibri</vt:lpstr>
      <vt:lpstr>Calibri Light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2</vt:lpstr>
      <vt:lpstr>Job Roles</vt:lpstr>
      <vt:lpstr>Installation &amp; Setup of ADT on Eclipse</vt:lpstr>
      <vt:lpstr>Features of ADT ( ABAP Development Tool )</vt:lpstr>
      <vt:lpstr>ABAP system meets HANA</vt:lpstr>
      <vt:lpstr>Design Time Object </vt:lpstr>
      <vt:lpstr>Schema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265</cp:revision>
  <dcterms:created xsi:type="dcterms:W3CDTF">2013-09-12T13:05:01Z</dcterms:created>
  <dcterms:modified xsi:type="dcterms:W3CDTF">2021-10-18T16:48:38Z</dcterms:modified>
</cp:coreProperties>
</file>